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1aa6ce88b_1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1aa6ce88b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e50af0436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e50af0436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e5994f5417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e5994f5417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e50af0436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e50af0436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e5994f541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e5994f541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50af0436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e50af0436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e44aef453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e44aef453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e30e894adb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e30e894adb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5994f541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e5994f541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e5994f541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e5994f541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5994f5506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e5994f5506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e30e894adb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e30e894adb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30e894adb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30e894adb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e30e894adb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e30e894adb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8806b90429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8806b90429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e5994f541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e5994f541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189250" y="539500"/>
            <a:ext cx="4839600" cy="376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7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189250" y="4337125"/>
            <a:ext cx="3975600" cy="3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705824" y="1"/>
            <a:ext cx="7724951" cy="4001724"/>
            <a:chOff x="705824" y="1"/>
            <a:chExt cx="7724951" cy="4001724"/>
          </a:xfrm>
        </p:grpSpPr>
        <p:sp>
          <p:nvSpPr>
            <p:cNvPr id="12" name="Google Shape;12;p2"/>
            <p:cNvSpPr/>
            <p:nvPr/>
          </p:nvSpPr>
          <p:spPr>
            <a:xfrm>
              <a:off x="705824" y="3306025"/>
              <a:ext cx="695700" cy="69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735075" y="1"/>
              <a:ext cx="695700" cy="1714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1130400" y="1745475"/>
            <a:ext cx="6877200" cy="9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subTitle"/>
          </p:nvPr>
        </p:nvSpPr>
        <p:spPr>
          <a:xfrm>
            <a:off x="1130275" y="3082625"/>
            <a:ext cx="68772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226225" y="736825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2" type="subTitle"/>
          </p:nvPr>
        </p:nvSpPr>
        <p:spPr>
          <a:xfrm>
            <a:off x="1226226" y="1378126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3" type="subTitle"/>
          </p:nvPr>
        </p:nvSpPr>
        <p:spPr>
          <a:xfrm>
            <a:off x="3995700" y="736825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4" type="subTitle"/>
          </p:nvPr>
        </p:nvSpPr>
        <p:spPr>
          <a:xfrm>
            <a:off x="3995696" y="1378119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5" type="subTitle"/>
          </p:nvPr>
        </p:nvSpPr>
        <p:spPr>
          <a:xfrm>
            <a:off x="6765175" y="736825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6" type="subTitle"/>
          </p:nvPr>
        </p:nvSpPr>
        <p:spPr>
          <a:xfrm>
            <a:off x="6765167" y="1378119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7" type="subTitle"/>
          </p:nvPr>
        </p:nvSpPr>
        <p:spPr>
          <a:xfrm>
            <a:off x="1226226" y="2985550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8" type="subTitle"/>
          </p:nvPr>
        </p:nvSpPr>
        <p:spPr>
          <a:xfrm>
            <a:off x="1226225" y="3626849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9" type="subTitle"/>
          </p:nvPr>
        </p:nvSpPr>
        <p:spPr>
          <a:xfrm>
            <a:off x="3995700" y="2985550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13" type="subTitle"/>
          </p:nvPr>
        </p:nvSpPr>
        <p:spPr>
          <a:xfrm>
            <a:off x="3995696" y="3626849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4" type="subTitle"/>
          </p:nvPr>
        </p:nvSpPr>
        <p:spPr>
          <a:xfrm>
            <a:off x="6765179" y="2985550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15" type="subTitle"/>
          </p:nvPr>
        </p:nvSpPr>
        <p:spPr>
          <a:xfrm>
            <a:off x="6765167" y="3626849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3">
    <p:bg>
      <p:bgPr>
        <a:solidFill>
          <a:schemeClr val="dk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713175" y="968175"/>
            <a:ext cx="7717500" cy="2138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1078325" y="2146275"/>
            <a:ext cx="1391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2" type="subTitle"/>
          </p:nvPr>
        </p:nvSpPr>
        <p:spPr>
          <a:xfrm>
            <a:off x="713225" y="3478925"/>
            <a:ext cx="2121300" cy="11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3" type="subTitle"/>
          </p:nvPr>
        </p:nvSpPr>
        <p:spPr>
          <a:xfrm>
            <a:off x="3876469" y="2146275"/>
            <a:ext cx="1391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4" type="subTitle"/>
          </p:nvPr>
        </p:nvSpPr>
        <p:spPr>
          <a:xfrm>
            <a:off x="3511369" y="3478925"/>
            <a:ext cx="2121300" cy="11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5" type="subTitle"/>
          </p:nvPr>
        </p:nvSpPr>
        <p:spPr>
          <a:xfrm>
            <a:off x="6674600" y="2146275"/>
            <a:ext cx="1391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6" type="subTitle"/>
          </p:nvPr>
        </p:nvSpPr>
        <p:spPr>
          <a:xfrm>
            <a:off x="6309500" y="3478925"/>
            <a:ext cx="2121300" cy="11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_3_1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ctrTitle"/>
          </p:nvPr>
        </p:nvSpPr>
        <p:spPr>
          <a:xfrm>
            <a:off x="1850550" y="3687350"/>
            <a:ext cx="5442900" cy="495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1850550" y="2016725"/>
            <a:ext cx="5442900" cy="1272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2"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hasCustomPrompt="1" type="title"/>
          </p:nvPr>
        </p:nvSpPr>
        <p:spPr>
          <a:xfrm>
            <a:off x="997975" y="670600"/>
            <a:ext cx="7142100" cy="8409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2643025" y="1651600"/>
            <a:ext cx="38517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" name="Google Shape;82;p16"/>
          <p:cNvSpPr txBox="1"/>
          <p:nvPr>
            <p:ph hasCustomPrompt="1" idx="2" type="title"/>
          </p:nvPr>
        </p:nvSpPr>
        <p:spPr>
          <a:xfrm>
            <a:off x="1004025" y="2945975"/>
            <a:ext cx="3277200" cy="808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" name="Google Shape;83;p16"/>
          <p:cNvSpPr txBox="1"/>
          <p:nvPr>
            <p:ph idx="3" type="subTitle"/>
          </p:nvPr>
        </p:nvSpPr>
        <p:spPr>
          <a:xfrm>
            <a:off x="1004025" y="3911025"/>
            <a:ext cx="32772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4" name="Google Shape;84;p16"/>
          <p:cNvSpPr txBox="1"/>
          <p:nvPr>
            <p:ph hasCustomPrompt="1" idx="4" type="title"/>
          </p:nvPr>
        </p:nvSpPr>
        <p:spPr>
          <a:xfrm>
            <a:off x="4862800" y="2945975"/>
            <a:ext cx="3277200" cy="808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5" name="Google Shape;85;p16"/>
          <p:cNvSpPr txBox="1"/>
          <p:nvPr>
            <p:ph idx="5" type="subTitle"/>
          </p:nvPr>
        </p:nvSpPr>
        <p:spPr>
          <a:xfrm>
            <a:off x="4862813" y="3911025"/>
            <a:ext cx="32772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">
    <p:bg>
      <p:bgPr>
        <a:solidFill>
          <a:schemeClr val="dk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713225" y="1579375"/>
            <a:ext cx="1555500" cy="577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2" type="subTitle"/>
          </p:nvPr>
        </p:nvSpPr>
        <p:spPr>
          <a:xfrm>
            <a:off x="713225" y="2228475"/>
            <a:ext cx="216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90" name="Google Shape;90;p17"/>
          <p:cNvSpPr txBox="1"/>
          <p:nvPr>
            <p:ph idx="3" type="subTitle"/>
          </p:nvPr>
        </p:nvSpPr>
        <p:spPr>
          <a:xfrm>
            <a:off x="6875275" y="1579375"/>
            <a:ext cx="1555500" cy="5778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1" name="Google Shape;91;p17"/>
          <p:cNvSpPr txBox="1"/>
          <p:nvPr>
            <p:ph idx="4" type="subTitle"/>
          </p:nvPr>
        </p:nvSpPr>
        <p:spPr>
          <a:xfrm>
            <a:off x="6269450" y="2228475"/>
            <a:ext cx="216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92" name="Google Shape;92;p17"/>
          <p:cNvSpPr txBox="1"/>
          <p:nvPr>
            <p:ph idx="5" type="subTitle"/>
          </p:nvPr>
        </p:nvSpPr>
        <p:spPr>
          <a:xfrm>
            <a:off x="713225" y="2894807"/>
            <a:ext cx="1555500" cy="577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idx="6" type="subTitle"/>
          </p:nvPr>
        </p:nvSpPr>
        <p:spPr>
          <a:xfrm>
            <a:off x="713225" y="3543900"/>
            <a:ext cx="216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94" name="Google Shape;94;p17"/>
          <p:cNvSpPr txBox="1"/>
          <p:nvPr>
            <p:ph idx="7" type="subTitle"/>
          </p:nvPr>
        </p:nvSpPr>
        <p:spPr>
          <a:xfrm>
            <a:off x="6875275" y="2894807"/>
            <a:ext cx="15555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5" name="Google Shape;95;p17"/>
          <p:cNvSpPr txBox="1"/>
          <p:nvPr>
            <p:ph idx="8" type="subTitle"/>
          </p:nvPr>
        </p:nvSpPr>
        <p:spPr>
          <a:xfrm>
            <a:off x="6269472" y="3543900"/>
            <a:ext cx="216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2"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1" type="subTitle"/>
          </p:nvPr>
        </p:nvSpPr>
        <p:spPr>
          <a:xfrm>
            <a:off x="713210" y="1579375"/>
            <a:ext cx="3303300" cy="577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9" name="Google Shape;99;p18"/>
          <p:cNvSpPr txBox="1"/>
          <p:nvPr>
            <p:ph idx="2" type="subTitle"/>
          </p:nvPr>
        </p:nvSpPr>
        <p:spPr>
          <a:xfrm>
            <a:off x="713225" y="2228475"/>
            <a:ext cx="33033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0" name="Google Shape;100;p18"/>
          <p:cNvSpPr txBox="1"/>
          <p:nvPr>
            <p:ph idx="3" type="subTitle"/>
          </p:nvPr>
        </p:nvSpPr>
        <p:spPr>
          <a:xfrm>
            <a:off x="5127549" y="1579375"/>
            <a:ext cx="3303300" cy="5778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4" type="subTitle"/>
          </p:nvPr>
        </p:nvSpPr>
        <p:spPr>
          <a:xfrm>
            <a:off x="5127582" y="2228475"/>
            <a:ext cx="33033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idx="5" type="subTitle"/>
          </p:nvPr>
        </p:nvSpPr>
        <p:spPr>
          <a:xfrm>
            <a:off x="713210" y="3308850"/>
            <a:ext cx="3303300" cy="577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6" type="subTitle"/>
          </p:nvPr>
        </p:nvSpPr>
        <p:spPr>
          <a:xfrm>
            <a:off x="713225" y="3957950"/>
            <a:ext cx="33033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7" type="subTitle"/>
          </p:nvPr>
        </p:nvSpPr>
        <p:spPr>
          <a:xfrm>
            <a:off x="5127549" y="3308850"/>
            <a:ext cx="3303300" cy="577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8" type="subTitle"/>
          </p:nvPr>
        </p:nvSpPr>
        <p:spPr>
          <a:xfrm>
            <a:off x="5127582" y="3957950"/>
            <a:ext cx="33033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"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08" name="Google Shape;108;p19"/>
          <p:cNvSpPr txBox="1"/>
          <p:nvPr>
            <p:ph idx="1" type="subTitle"/>
          </p:nvPr>
        </p:nvSpPr>
        <p:spPr>
          <a:xfrm>
            <a:off x="758059" y="1864213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09" name="Google Shape;109;p19"/>
          <p:cNvSpPr txBox="1"/>
          <p:nvPr>
            <p:ph idx="2" type="subTitle"/>
          </p:nvPr>
        </p:nvSpPr>
        <p:spPr>
          <a:xfrm>
            <a:off x="758059" y="4060175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0" name="Google Shape;110;p19"/>
          <p:cNvSpPr txBox="1"/>
          <p:nvPr>
            <p:ph idx="3" type="subTitle"/>
          </p:nvPr>
        </p:nvSpPr>
        <p:spPr>
          <a:xfrm>
            <a:off x="6342993" y="2962213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1" name="Google Shape;111;p19"/>
          <p:cNvSpPr txBox="1"/>
          <p:nvPr>
            <p:ph idx="4" type="subTitle"/>
          </p:nvPr>
        </p:nvSpPr>
        <p:spPr>
          <a:xfrm>
            <a:off x="6342993" y="1864212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2" name="Google Shape;112;p19"/>
          <p:cNvSpPr txBox="1"/>
          <p:nvPr>
            <p:ph idx="5" type="subTitle"/>
          </p:nvPr>
        </p:nvSpPr>
        <p:spPr>
          <a:xfrm>
            <a:off x="758059" y="2962212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3" name="Google Shape;113;p19"/>
          <p:cNvSpPr txBox="1"/>
          <p:nvPr>
            <p:ph idx="6" type="subTitle"/>
          </p:nvPr>
        </p:nvSpPr>
        <p:spPr>
          <a:xfrm>
            <a:off x="6342993" y="4060200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4" name="Google Shape;114;p19"/>
          <p:cNvSpPr txBox="1"/>
          <p:nvPr>
            <p:ph idx="7" type="subTitle"/>
          </p:nvPr>
        </p:nvSpPr>
        <p:spPr>
          <a:xfrm>
            <a:off x="758059" y="1315238"/>
            <a:ext cx="2039100" cy="54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idx="8" type="subTitle"/>
          </p:nvPr>
        </p:nvSpPr>
        <p:spPr>
          <a:xfrm>
            <a:off x="758059" y="3511200"/>
            <a:ext cx="2039100" cy="54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9" type="subTitle"/>
          </p:nvPr>
        </p:nvSpPr>
        <p:spPr>
          <a:xfrm>
            <a:off x="6342993" y="2413216"/>
            <a:ext cx="2039100" cy="54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idx="13" type="subTitle"/>
          </p:nvPr>
        </p:nvSpPr>
        <p:spPr>
          <a:xfrm>
            <a:off x="6342993" y="1315238"/>
            <a:ext cx="2039100" cy="54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14" type="subTitle"/>
          </p:nvPr>
        </p:nvSpPr>
        <p:spPr>
          <a:xfrm>
            <a:off x="758059" y="2413216"/>
            <a:ext cx="2039100" cy="54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15" type="subTitle"/>
          </p:nvPr>
        </p:nvSpPr>
        <p:spPr>
          <a:xfrm>
            <a:off x="6342993" y="3511204"/>
            <a:ext cx="2039100" cy="54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TITLE_1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20"/>
          <p:cNvGrpSpPr/>
          <p:nvPr/>
        </p:nvGrpSpPr>
        <p:grpSpPr>
          <a:xfrm flipH="1">
            <a:off x="705824" y="1"/>
            <a:ext cx="7724951" cy="4001724"/>
            <a:chOff x="705824" y="1"/>
            <a:chExt cx="7724951" cy="4001724"/>
          </a:xfrm>
        </p:grpSpPr>
        <p:sp>
          <p:nvSpPr>
            <p:cNvPr id="122" name="Google Shape;122;p20"/>
            <p:cNvSpPr/>
            <p:nvPr/>
          </p:nvSpPr>
          <p:spPr>
            <a:xfrm>
              <a:off x="705824" y="3306025"/>
              <a:ext cx="695700" cy="69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0"/>
            <p:cNvSpPr/>
            <p:nvPr/>
          </p:nvSpPr>
          <p:spPr>
            <a:xfrm>
              <a:off x="7735075" y="1"/>
              <a:ext cx="695700" cy="1714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20"/>
          <p:cNvSpPr txBox="1"/>
          <p:nvPr>
            <p:ph type="ctrTitle"/>
          </p:nvPr>
        </p:nvSpPr>
        <p:spPr>
          <a:xfrm>
            <a:off x="2643405" y="971050"/>
            <a:ext cx="33684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72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5" name="Google Shape;125;p20"/>
          <p:cNvSpPr txBox="1"/>
          <p:nvPr/>
        </p:nvSpPr>
        <p:spPr>
          <a:xfrm>
            <a:off x="719300" y="3686000"/>
            <a:ext cx="41013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,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26" name="Google Shape;126;p20"/>
          <p:cNvSpPr txBox="1"/>
          <p:nvPr>
            <p:ph idx="1" type="subTitle"/>
          </p:nvPr>
        </p:nvSpPr>
        <p:spPr>
          <a:xfrm>
            <a:off x="719300" y="2131200"/>
            <a:ext cx="3290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309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 flipH="1">
            <a:off x="713225" y="0"/>
            <a:ext cx="695700" cy="459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hasCustomPrompt="1" type="title"/>
          </p:nvPr>
        </p:nvSpPr>
        <p:spPr>
          <a:xfrm flipH="1">
            <a:off x="865614" y="1319035"/>
            <a:ext cx="1587000" cy="55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 flipH="1">
            <a:off x="865624" y="3926773"/>
            <a:ext cx="5299200" cy="66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2" type="ctrTitle"/>
          </p:nvPr>
        </p:nvSpPr>
        <p:spPr>
          <a:xfrm flipH="1">
            <a:off x="865624" y="1737198"/>
            <a:ext cx="4093200" cy="22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9" name="Google Shape;19;p3"/>
          <p:cNvSpPr/>
          <p:nvPr/>
        </p:nvSpPr>
        <p:spPr>
          <a:xfrm>
            <a:off x="773507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1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5309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1_1_1">
    <p:bg>
      <p:bgPr>
        <a:solidFill>
          <a:schemeClr val="lt2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5309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18800" y="1201450"/>
            <a:ext cx="7706400" cy="3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⯀"/>
              <a:defRPr sz="12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5"/>
          <p:cNvGrpSpPr/>
          <p:nvPr/>
        </p:nvGrpSpPr>
        <p:grpSpPr>
          <a:xfrm>
            <a:off x="0" y="-50"/>
            <a:ext cx="9144000" cy="5143500"/>
            <a:chOff x="0" y="-50"/>
            <a:chExt cx="9144000" cy="5143500"/>
          </a:xfrm>
        </p:grpSpPr>
        <p:sp>
          <p:nvSpPr>
            <p:cNvPr id="25" name="Google Shape;25;p5"/>
            <p:cNvSpPr/>
            <p:nvPr/>
          </p:nvSpPr>
          <p:spPr>
            <a:xfrm>
              <a:off x="4572000" y="-50"/>
              <a:ext cx="4572000" cy="5143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5"/>
            <p:cNvSpPr/>
            <p:nvPr/>
          </p:nvSpPr>
          <p:spPr>
            <a:xfrm>
              <a:off x="0" y="-50"/>
              <a:ext cx="4572000" cy="51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5"/>
            <p:cNvSpPr/>
            <p:nvPr/>
          </p:nvSpPr>
          <p:spPr>
            <a:xfrm>
              <a:off x="3876312" y="539500"/>
              <a:ext cx="695700" cy="69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5190475" y="2617000"/>
            <a:ext cx="32403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subTitle"/>
          </p:nvPr>
        </p:nvSpPr>
        <p:spPr>
          <a:xfrm>
            <a:off x="713213" y="2617875"/>
            <a:ext cx="32403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3" type="subTitle"/>
          </p:nvPr>
        </p:nvSpPr>
        <p:spPr>
          <a:xfrm>
            <a:off x="5190475" y="1832350"/>
            <a:ext cx="3240300" cy="829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4" type="subTitle"/>
          </p:nvPr>
        </p:nvSpPr>
        <p:spPr>
          <a:xfrm>
            <a:off x="713213" y="1831475"/>
            <a:ext cx="3240300" cy="829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/>
          <p:nvPr/>
        </p:nvSpPr>
        <p:spPr>
          <a:xfrm>
            <a:off x="2822000" y="0"/>
            <a:ext cx="695700" cy="257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7"/>
          <p:cNvSpPr txBox="1"/>
          <p:nvPr>
            <p:ph idx="1" type="subTitle"/>
          </p:nvPr>
        </p:nvSpPr>
        <p:spPr>
          <a:xfrm>
            <a:off x="4121900" y="2840889"/>
            <a:ext cx="4302900" cy="17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type="ctrTitle"/>
          </p:nvPr>
        </p:nvSpPr>
        <p:spPr>
          <a:xfrm>
            <a:off x="3189250" y="340425"/>
            <a:ext cx="4093200" cy="22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38" name="Google Shape;38;p7"/>
          <p:cNvSpPr/>
          <p:nvPr/>
        </p:nvSpPr>
        <p:spPr>
          <a:xfrm>
            <a:off x="71322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1972825" y="1739075"/>
            <a:ext cx="5198400" cy="1665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1" name="Google Shape;41;p8"/>
          <p:cNvSpPr/>
          <p:nvPr/>
        </p:nvSpPr>
        <p:spPr>
          <a:xfrm flipH="1">
            <a:off x="4224138" y="539500"/>
            <a:ext cx="695700" cy="69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7735074" y="0"/>
            <a:ext cx="695700" cy="459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9"/>
          <p:cNvSpPr txBox="1"/>
          <p:nvPr>
            <p:ph hasCustomPrompt="1" type="title"/>
          </p:nvPr>
        </p:nvSpPr>
        <p:spPr>
          <a:xfrm>
            <a:off x="6691374" y="1166635"/>
            <a:ext cx="1587000" cy="55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979164" y="3926773"/>
            <a:ext cx="5299200" cy="66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ctrTitle"/>
          </p:nvPr>
        </p:nvSpPr>
        <p:spPr>
          <a:xfrm>
            <a:off x="4185164" y="1737198"/>
            <a:ext cx="4093200" cy="22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7" name="Google Shape;47;p9"/>
          <p:cNvSpPr/>
          <p:nvPr/>
        </p:nvSpPr>
        <p:spPr>
          <a:xfrm flipH="1">
            <a:off x="71321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3F3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rtan"/>
              <a:buChar char="●"/>
              <a:defRPr sz="1800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"/>
              <a:buChar char="○"/>
              <a:defRPr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"/>
              <a:buChar char="■"/>
              <a:defRPr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"/>
              <a:buChar char="●"/>
              <a:defRPr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"/>
              <a:buChar char="○"/>
              <a:defRPr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"/>
              <a:buChar char="■"/>
              <a:defRPr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"/>
              <a:buChar char="●"/>
              <a:defRPr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"/>
              <a:buChar char="○"/>
              <a:defRPr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Spartan"/>
              <a:buChar char="■"/>
              <a:defRPr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vc.mcr.pr.gov.br/web/#/" TargetMode="External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idx="4294967295" type="ctrTitle"/>
          </p:nvPr>
        </p:nvSpPr>
        <p:spPr>
          <a:xfrm>
            <a:off x="4733100" y="410700"/>
            <a:ext cx="3984900" cy="43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GRUPO 2:</a:t>
            </a:r>
            <a:endParaRPr b="1" sz="18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Alexandre Gitti Junior </a:t>
            </a:r>
            <a:endParaRPr sz="18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Gabriel Faria de Oliveira </a:t>
            </a:r>
            <a:endParaRPr sz="18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Gustavo Lino da Silva Ramos </a:t>
            </a:r>
            <a:endParaRPr sz="18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Luana dos Santos Pereira </a:t>
            </a:r>
            <a:endParaRPr sz="18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Lucas Vieira Omena</a:t>
            </a:r>
            <a:endParaRPr sz="18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Mauricio Mori Dantas Santana </a:t>
            </a:r>
            <a:endParaRPr sz="18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Vinicius Rego Martins</a:t>
            </a:r>
            <a:endParaRPr sz="18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pic>
        <p:nvPicPr>
          <p:cNvPr id="134" name="Google Shape;134;p23"/>
          <p:cNvPicPr preferRelativeResize="0"/>
          <p:nvPr/>
        </p:nvPicPr>
        <p:blipFill rotWithShape="1">
          <a:blip r:embed="rId3">
            <a:alphaModFix/>
          </a:blip>
          <a:srcRect b="1458" l="0" r="10080" t="0"/>
          <a:stretch/>
        </p:blipFill>
        <p:spPr>
          <a:xfrm>
            <a:off x="371200" y="0"/>
            <a:ext cx="2761650" cy="45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 txBox="1"/>
          <p:nvPr>
            <p:ph idx="1" type="subTitle"/>
          </p:nvPr>
        </p:nvSpPr>
        <p:spPr>
          <a:xfrm>
            <a:off x="3517700" y="311725"/>
            <a:ext cx="5442900" cy="41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SOBRE o VcMCR: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marR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 sz="1200">
                <a:solidFill>
                  <a:srgbClr val="000000"/>
                </a:solidFill>
              </a:rPr>
              <a:t>Sistema baseado no site e aplicativo </a:t>
            </a:r>
            <a:r>
              <a:rPr i="1" lang="en" sz="1200">
                <a:solidFill>
                  <a:srgbClr val="000000"/>
                </a:solidFill>
              </a:rPr>
              <a:t>mobile</a:t>
            </a:r>
            <a:endParaRPr i="1" sz="1200">
              <a:solidFill>
                <a:srgbClr val="000000"/>
              </a:solidFill>
            </a:endParaRPr>
          </a:p>
          <a:p>
            <a:pPr indent="-304800" lvl="1" marL="9144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 sz="1200">
                <a:solidFill>
                  <a:srgbClr val="000000"/>
                </a:solidFill>
              </a:rPr>
              <a:t>Categorias de solicitações disponíveis:</a:t>
            </a:r>
            <a:endParaRPr sz="1200">
              <a:solidFill>
                <a:srgbClr val="000000"/>
              </a:solidFill>
            </a:endParaRPr>
          </a:p>
          <a:p>
            <a:pPr indent="-304800" lvl="2" marL="13716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</a:pPr>
            <a:r>
              <a:rPr lang="en" sz="1200">
                <a:solidFill>
                  <a:srgbClr val="000000"/>
                </a:solidFill>
              </a:rPr>
              <a:t>Focos do Mosquito da Dengue</a:t>
            </a:r>
            <a:endParaRPr sz="1200">
              <a:solidFill>
                <a:srgbClr val="000000"/>
              </a:solidFill>
            </a:endParaRPr>
          </a:p>
          <a:p>
            <a:pPr indent="-304800" lvl="2" marL="13716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</a:pPr>
            <a:r>
              <a:rPr lang="en" sz="1200">
                <a:solidFill>
                  <a:srgbClr val="000000"/>
                </a:solidFill>
              </a:rPr>
              <a:t>Iluminação Pública</a:t>
            </a:r>
            <a:endParaRPr sz="1200">
              <a:solidFill>
                <a:srgbClr val="000000"/>
              </a:solidFill>
            </a:endParaRPr>
          </a:p>
          <a:p>
            <a:pPr indent="-304800" lvl="2" marL="13716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</a:pPr>
            <a:r>
              <a:rPr lang="en" sz="1200">
                <a:solidFill>
                  <a:srgbClr val="000000"/>
                </a:solidFill>
              </a:rPr>
              <a:t>Recolhimento de Lixo</a:t>
            </a:r>
            <a:endParaRPr sz="1200">
              <a:solidFill>
                <a:srgbClr val="000000"/>
              </a:solidFill>
            </a:endParaRPr>
          </a:p>
          <a:p>
            <a:pPr indent="0" lvl="0" marL="9144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1" marL="9144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 sz="1200">
                <a:solidFill>
                  <a:srgbClr val="000000"/>
                </a:solidFill>
              </a:rPr>
              <a:t>Indicadores (recebidos via e-SIC):</a:t>
            </a:r>
            <a:endParaRPr sz="1200">
              <a:solidFill>
                <a:srgbClr val="000000"/>
              </a:solidFill>
            </a:endParaRPr>
          </a:p>
          <a:p>
            <a:pPr indent="-304800" lvl="2" marL="13716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</a:pPr>
            <a:r>
              <a:rPr lang="en" sz="1200">
                <a:solidFill>
                  <a:srgbClr val="000000"/>
                </a:solidFill>
              </a:rPr>
              <a:t>1004 relatos de problemas</a:t>
            </a:r>
            <a:endParaRPr sz="1200">
              <a:solidFill>
                <a:srgbClr val="000000"/>
              </a:solidFill>
            </a:endParaRPr>
          </a:p>
          <a:p>
            <a:pPr indent="-304800" lvl="2" marL="13716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</a:pPr>
            <a:r>
              <a:rPr lang="en" sz="1200">
                <a:solidFill>
                  <a:srgbClr val="000000"/>
                </a:solidFill>
              </a:rPr>
              <a:t>94% deles foram considerados resolvidos</a:t>
            </a:r>
            <a:endParaRPr sz="1200">
              <a:solidFill>
                <a:srgbClr val="000000"/>
              </a:solidFill>
            </a:endParaRPr>
          </a:p>
          <a:p>
            <a:pPr indent="-304800" lvl="2" marL="13716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</a:pPr>
            <a:r>
              <a:rPr lang="en" sz="1200">
                <a:solidFill>
                  <a:srgbClr val="000000"/>
                </a:solidFill>
              </a:rPr>
              <a:t>Categoria mais solicitada: iluminação pública</a:t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14" name="Google Shape;214;p32"/>
          <p:cNvSpPr/>
          <p:nvPr/>
        </p:nvSpPr>
        <p:spPr>
          <a:xfrm>
            <a:off x="2822000" y="0"/>
            <a:ext cx="695700" cy="257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32"/>
          <p:cNvPicPr preferRelativeResize="0"/>
          <p:nvPr/>
        </p:nvPicPr>
        <p:blipFill rotWithShape="1">
          <a:blip r:embed="rId3">
            <a:alphaModFix/>
          </a:blip>
          <a:srcRect b="604" l="21677" r="2896" t="17763"/>
          <a:stretch/>
        </p:blipFill>
        <p:spPr>
          <a:xfrm>
            <a:off x="713225" y="0"/>
            <a:ext cx="2804475" cy="46039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2"/>
          <p:cNvSpPr txBox="1"/>
          <p:nvPr>
            <p:ph type="ctrTitle"/>
          </p:nvPr>
        </p:nvSpPr>
        <p:spPr>
          <a:xfrm>
            <a:off x="863075" y="163175"/>
            <a:ext cx="3753600" cy="16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Staatliches"/>
                <a:ea typeface="Staatliches"/>
                <a:cs typeface="Staatliches"/>
                <a:sym typeface="Staatliches"/>
              </a:rPr>
              <a:t>ANÁLISES</a:t>
            </a:r>
            <a:endParaRPr sz="5000"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17" name="Google Shape;217;p32"/>
          <p:cNvSpPr/>
          <p:nvPr/>
        </p:nvSpPr>
        <p:spPr>
          <a:xfrm>
            <a:off x="0" y="3751925"/>
            <a:ext cx="14406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444513"/>
            <a:ext cx="8839197" cy="4254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/>
          <p:nvPr/>
        </p:nvSpPr>
        <p:spPr>
          <a:xfrm>
            <a:off x="2822000" y="0"/>
            <a:ext cx="695700" cy="257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4"/>
          <p:cNvSpPr txBox="1"/>
          <p:nvPr>
            <p:ph idx="1" type="subTitle"/>
          </p:nvPr>
        </p:nvSpPr>
        <p:spPr>
          <a:xfrm>
            <a:off x="3758650" y="311525"/>
            <a:ext cx="5192400" cy="41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rtan"/>
              <a:buChar char="●"/>
            </a:pPr>
            <a:r>
              <a:rPr b="1" lang="en" sz="1200">
                <a:solidFill>
                  <a:srgbClr val="000000"/>
                </a:solidFill>
                <a:latin typeface="Spartan"/>
                <a:ea typeface="Spartan"/>
                <a:cs typeface="Spartan"/>
                <a:sym typeface="Spartan"/>
              </a:rPr>
              <a:t>USABILIDADE DO SISTEMA (pontos negativos)</a:t>
            </a:r>
            <a:endParaRPr b="1" sz="1200">
              <a:solidFill>
                <a:srgbClr val="000000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Condução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Não há rótulos informativos nos botões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Não há uma seção de ajuda no sistema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Adaptabilidade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Não há atalhos para localizar a lista de solicitações realizadas.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Gestão de erros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Não é possível editar ou cancelar uma solicitação enviada.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partan"/>
              <a:buChar char="●"/>
            </a:pPr>
            <a:r>
              <a:rPr b="1" lang="en" sz="1200">
                <a:solidFill>
                  <a:srgbClr val="000000"/>
                </a:solidFill>
                <a:latin typeface="Spartan"/>
                <a:ea typeface="Spartan"/>
                <a:cs typeface="Spartan"/>
                <a:sym typeface="Spartan"/>
              </a:rPr>
              <a:t>PROBLEMAS APONTADOS PELOS USUÁRIOS:</a:t>
            </a:r>
            <a:endParaRPr b="1" sz="1200">
              <a:solidFill>
                <a:srgbClr val="000000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 sz="1200">
                <a:solidFill>
                  <a:srgbClr val="000000"/>
                </a:solidFill>
              </a:rPr>
              <a:t>Erros na localização por GPS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 sz="1200">
                <a:solidFill>
                  <a:srgbClr val="000000"/>
                </a:solidFill>
              </a:rPr>
              <a:t>Poucas categorias de solicitações</a:t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229" name="Google Shape;229;p34"/>
          <p:cNvPicPr preferRelativeResize="0"/>
          <p:nvPr/>
        </p:nvPicPr>
        <p:blipFill rotWithShape="1">
          <a:blip r:embed="rId3">
            <a:alphaModFix/>
          </a:blip>
          <a:srcRect b="604" l="21677" r="2896" t="17763"/>
          <a:stretch/>
        </p:blipFill>
        <p:spPr>
          <a:xfrm>
            <a:off x="713225" y="0"/>
            <a:ext cx="2804475" cy="46039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4"/>
          <p:cNvSpPr txBox="1"/>
          <p:nvPr>
            <p:ph type="ctrTitle"/>
          </p:nvPr>
        </p:nvSpPr>
        <p:spPr>
          <a:xfrm>
            <a:off x="863075" y="163175"/>
            <a:ext cx="3753600" cy="16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Staatliches"/>
                <a:ea typeface="Staatliches"/>
                <a:cs typeface="Staatliches"/>
                <a:sym typeface="Staatliches"/>
              </a:rPr>
              <a:t>ANÁLISES</a:t>
            </a:r>
            <a:endParaRPr sz="5000"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1" name="Google Shape;231;p34"/>
          <p:cNvSpPr/>
          <p:nvPr/>
        </p:nvSpPr>
        <p:spPr>
          <a:xfrm>
            <a:off x="0" y="3751925"/>
            <a:ext cx="14406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/>
          <p:nvPr/>
        </p:nvSpPr>
        <p:spPr>
          <a:xfrm>
            <a:off x="2822000" y="0"/>
            <a:ext cx="695700" cy="257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5"/>
          <p:cNvSpPr txBox="1"/>
          <p:nvPr>
            <p:ph idx="1" type="subTitle"/>
          </p:nvPr>
        </p:nvSpPr>
        <p:spPr>
          <a:xfrm>
            <a:off x="3758650" y="311525"/>
            <a:ext cx="5192400" cy="41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rtan"/>
              <a:buChar char="●"/>
            </a:pPr>
            <a:r>
              <a:rPr b="1" lang="en" sz="1200">
                <a:solidFill>
                  <a:srgbClr val="000000"/>
                </a:solidFill>
                <a:latin typeface="Spartan"/>
                <a:ea typeface="Spartan"/>
                <a:cs typeface="Spartan"/>
                <a:sym typeface="Spartan"/>
              </a:rPr>
              <a:t>USABILIDADE DO SISTEMA (pontos positivos)</a:t>
            </a:r>
            <a:endParaRPr b="1" sz="1200">
              <a:solidFill>
                <a:srgbClr val="000000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Condução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O menu de filtros usa os mesmo ícones do mapa.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Adaptabilidade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O sistema está </a:t>
            </a:r>
            <a:r>
              <a:rPr lang="en" sz="1200">
                <a:solidFill>
                  <a:srgbClr val="000000"/>
                </a:solidFill>
              </a:rPr>
              <a:t>apresenta</a:t>
            </a:r>
            <a:r>
              <a:rPr lang="en" sz="1200">
                <a:solidFill>
                  <a:srgbClr val="000000"/>
                </a:solidFill>
              </a:rPr>
              <a:t> uma sequência lógica que facilita a solicitação.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Gestão de erros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Existem avisos de não-preenchimento nos campos.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Há exemplos de entrada que facilitam o preenchimento.</a:t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238" name="Google Shape;238;p35"/>
          <p:cNvPicPr preferRelativeResize="0"/>
          <p:nvPr/>
        </p:nvPicPr>
        <p:blipFill rotWithShape="1">
          <a:blip r:embed="rId3">
            <a:alphaModFix/>
          </a:blip>
          <a:srcRect b="604" l="21677" r="2896" t="17763"/>
          <a:stretch/>
        </p:blipFill>
        <p:spPr>
          <a:xfrm>
            <a:off x="713225" y="0"/>
            <a:ext cx="2804475" cy="4603999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5"/>
          <p:cNvSpPr txBox="1"/>
          <p:nvPr>
            <p:ph type="ctrTitle"/>
          </p:nvPr>
        </p:nvSpPr>
        <p:spPr>
          <a:xfrm>
            <a:off x="863075" y="163175"/>
            <a:ext cx="3753600" cy="16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Staatliches"/>
                <a:ea typeface="Staatliches"/>
                <a:cs typeface="Staatliches"/>
                <a:sym typeface="Staatliches"/>
              </a:rPr>
              <a:t>ANÁLISES</a:t>
            </a:r>
            <a:endParaRPr sz="5000"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40" name="Google Shape;240;p35"/>
          <p:cNvSpPr/>
          <p:nvPr/>
        </p:nvSpPr>
        <p:spPr>
          <a:xfrm>
            <a:off x="0" y="3751925"/>
            <a:ext cx="14406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 txBox="1"/>
          <p:nvPr>
            <p:ph idx="1" type="subTitle"/>
          </p:nvPr>
        </p:nvSpPr>
        <p:spPr>
          <a:xfrm>
            <a:off x="3768175" y="311725"/>
            <a:ext cx="5192400" cy="41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partan"/>
              <a:buChar char="●"/>
            </a:pPr>
            <a:r>
              <a:rPr b="1" lang="en" sz="1200">
                <a:solidFill>
                  <a:srgbClr val="000000"/>
                </a:solidFill>
                <a:latin typeface="Spartan"/>
                <a:ea typeface="Spartan"/>
                <a:cs typeface="Spartan"/>
                <a:sym typeface="Spartan"/>
              </a:rPr>
              <a:t>SUGESTÃO DE NOVAS CATEGORIAS DE SOLICITAÇÃO</a:t>
            </a:r>
            <a:endParaRPr b="1" sz="1200">
              <a:solidFill>
                <a:srgbClr val="000000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Com base do iCAM 2.0 e observando as categorias já disponíveis no VcMCR: </a:t>
            </a:r>
            <a:endParaRPr sz="1200">
              <a:solidFill>
                <a:srgbClr val="000000"/>
              </a:solidFill>
            </a:endParaRPr>
          </a:p>
          <a:p>
            <a:pPr indent="-304800" lvl="0" marL="9144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Sinalização Semafórica</a:t>
            </a:r>
            <a:endParaRPr sz="1200">
              <a:solidFill>
                <a:srgbClr val="000000"/>
              </a:solidFill>
            </a:endParaRPr>
          </a:p>
          <a:p>
            <a:pPr indent="-304800" lvl="0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Manutenção de Calçadas</a:t>
            </a:r>
            <a:endParaRPr sz="1200">
              <a:solidFill>
                <a:srgbClr val="000000"/>
              </a:solidFill>
            </a:endParaRPr>
          </a:p>
          <a:p>
            <a:pPr indent="-304800" lvl="0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Manutenção da Rede Cicloviária</a:t>
            </a:r>
            <a:endParaRPr sz="1200">
              <a:solidFill>
                <a:srgbClr val="000000"/>
              </a:solidFill>
            </a:endParaRPr>
          </a:p>
          <a:p>
            <a:pPr indent="-304800" lvl="0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Acessibilidade</a:t>
            </a:r>
            <a:endParaRPr sz="1200">
              <a:solidFill>
                <a:srgbClr val="000000"/>
              </a:solidFill>
            </a:endParaRPr>
          </a:p>
          <a:p>
            <a:pPr indent="-304800" lvl="0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Intervenção em Árvores</a:t>
            </a:r>
            <a:endParaRPr sz="1200">
              <a:solidFill>
                <a:srgbClr val="000000"/>
              </a:solidFill>
            </a:endParaRPr>
          </a:p>
          <a:p>
            <a:pPr indent="-304800" lvl="0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Sombra e Abrigo</a:t>
            </a:r>
            <a:endParaRPr sz="1200">
              <a:solidFill>
                <a:srgbClr val="000000"/>
              </a:solidFill>
            </a:endParaRPr>
          </a:p>
          <a:p>
            <a:pPr indent="-304800" lvl="0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Iluminação</a:t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6" name="Google Shape;246;p36"/>
          <p:cNvSpPr/>
          <p:nvPr/>
        </p:nvSpPr>
        <p:spPr>
          <a:xfrm>
            <a:off x="2822000" y="0"/>
            <a:ext cx="695700" cy="257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36"/>
          <p:cNvPicPr preferRelativeResize="0"/>
          <p:nvPr/>
        </p:nvPicPr>
        <p:blipFill rotWithShape="1">
          <a:blip r:embed="rId3">
            <a:alphaModFix/>
          </a:blip>
          <a:srcRect b="604" l="21677" r="2896" t="17763"/>
          <a:stretch/>
        </p:blipFill>
        <p:spPr>
          <a:xfrm>
            <a:off x="713225" y="0"/>
            <a:ext cx="2804475" cy="4603999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6"/>
          <p:cNvSpPr txBox="1"/>
          <p:nvPr>
            <p:ph type="ctrTitle"/>
          </p:nvPr>
        </p:nvSpPr>
        <p:spPr>
          <a:xfrm>
            <a:off x="863075" y="163175"/>
            <a:ext cx="3753600" cy="16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Staatliches"/>
                <a:ea typeface="Staatliches"/>
                <a:cs typeface="Staatliches"/>
                <a:sym typeface="Staatliches"/>
              </a:rPr>
              <a:t>ANÁLISES</a:t>
            </a:r>
            <a:endParaRPr sz="5000"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49" name="Google Shape;249;p36"/>
          <p:cNvSpPr/>
          <p:nvPr/>
        </p:nvSpPr>
        <p:spPr>
          <a:xfrm>
            <a:off x="0" y="3751925"/>
            <a:ext cx="14406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7"/>
          <p:cNvPicPr preferRelativeResize="0"/>
          <p:nvPr/>
        </p:nvPicPr>
        <p:blipFill rotWithShape="1">
          <a:blip r:embed="rId3">
            <a:alphaModFix/>
          </a:blip>
          <a:srcRect b="0" l="36477" r="29258" t="0"/>
          <a:stretch/>
        </p:blipFill>
        <p:spPr>
          <a:xfrm>
            <a:off x="5778700" y="0"/>
            <a:ext cx="2804477" cy="4603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5" name="Google Shape;255;p37"/>
          <p:cNvGrpSpPr/>
          <p:nvPr/>
        </p:nvGrpSpPr>
        <p:grpSpPr>
          <a:xfrm flipH="1">
            <a:off x="705825" y="0"/>
            <a:ext cx="7724950" cy="4001725"/>
            <a:chOff x="705824" y="0"/>
            <a:chExt cx="7724950" cy="4001725"/>
          </a:xfrm>
        </p:grpSpPr>
        <p:sp>
          <p:nvSpPr>
            <p:cNvPr id="256" name="Google Shape;256;p37"/>
            <p:cNvSpPr/>
            <p:nvPr/>
          </p:nvSpPr>
          <p:spPr>
            <a:xfrm>
              <a:off x="705824" y="3306025"/>
              <a:ext cx="695700" cy="69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7"/>
            <p:cNvSpPr/>
            <p:nvPr/>
          </p:nvSpPr>
          <p:spPr>
            <a:xfrm>
              <a:off x="7735074" y="0"/>
              <a:ext cx="695700" cy="626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" name="Google Shape;258;p37"/>
          <p:cNvSpPr txBox="1"/>
          <p:nvPr>
            <p:ph type="ctrTitle"/>
          </p:nvPr>
        </p:nvSpPr>
        <p:spPr>
          <a:xfrm>
            <a:off x="5305425" y="60575"/>
            <a:ext cx="3180000" cy="19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latin typeface="Fjalla One"/>
                <a:ea typeface="Fjalla One"/>
                <a:cs typeface="Fjalla One"/>
                <a:sym typeface="Fjalla One"/>
              </a:rPr>
              <a:t>CONCLUSÃO</a:t>
            </a:r>
            <a:endParaRPr sz="5400"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59" name="Google Shape;259;p37"/>
          <p:cNvSpPr txBox="1"/>
          <p:nvPr>
            <p:ph idx="4294967295" type="subTitle"/>
          </p:nvPr>
        </p:nvSpPr>
        <p:spPr>
          <a:xfrm>
            <a:off x="146700" y="633850"/>
            <a:ext cx="5158800" cy="43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Dificuldades para acesso à informação nos </a:t>
            </a:r>
            <a:r>
              <a:rPr lang="en" sz="1200">
                <a:solidFill>
                  <a:schemeClr val="dk1"/>
                </a:solidFill>
              </a:rPr>
              <a:t>municípios</a:t>
            </a:r>
            <a:r>
              <a:rPr lang="en" sz="1200">
                <a:solidFill>
                  <a:schemeClr val="dk1"/>
                </a:solidFill>
              </a:rPr>
              <a:t> que implementaram o Sistema ZUP (</a:t>
            </a:r>
            <a:r>
              <a:rPr lang="en" sz="1200">
                <a:solidFill>
                  <a:schemeClr val="dk1"/>
                </a:solidFill>
              </a:rPr>
              <a:t>descontinuação</a:t>
            </a:r>
            <a:r>
              <a:rPr lang="en" sz="1200">
                <a:solidFill>
                  <a:schemeClr val="dk1"/>
                </a:solidFill>
              </a:rPr>
              <a:t> do projeto na maioria dos </a:t>
            </a:r>
            <a:r>
              <a:rPr lang="en" sz="1200">
                <a:solidFill>
                  <a:schemeClr val="dk1"/>
                </a:solidFill>
              </a:rPr>
              <a:t>municípios)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" sz="1200">
                <a:solidFill>
                  <a:srgbClr val="FFFFFF"/>
                </a:solidFill>
              </a:rPr>
              <a:t>Alterações pontuais de usabilidade podem melhorar a experiência do usuário.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" sz="1200">
                <a:solidFill>
                  <a:srgbClr val="FFFFFF"/>
                </a:solidFill>
              </a:rPr>
              <a:t>O sistema tem potencial como plataforma de participação cívica e, ao incluir novas categorias, pode atender às </a:t>
            </a:r>
            <a:r>
              <a:rPr lang="en" sz="1200">
                <a:solidFill>
                  <a:srgbClr val="FFFFFF"/>
                </a:solidFill>
              </a:rPr>
              <a:t>demandas</a:t>
            </a:r>
            <a:r>
              <a:rPr lang="en" sz="1200">
                <a:solidFill>
                  <a:srgbClr val="FFFFFF"/>
                </a:solidFill>
              </a:rPr>
              <a:t> relacionadas a mobilidade ativa.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" sz="1200">
                <a:solidFill>
                  <a:srgbClr val="FFFFFF"/>
                </a:solidFill>
              </a:rPr>
              <a:t>Possibilidade de adaptar a proposta para um modelo </a:t>
            </a:r>
            <a:r>
              <a:rPr lang="en" sz="1200">
                <a:solidFill>
                  <a:srgbClr val="FFFFFF"/>
                </a:solidFill>
              </a:rPr>
              <a:t>do</a:t>
            </a:r>
            <a:r>
              <a:rPr lang="en" sz="1200">
                <a:solidFill>
                  <a:srgbClr val="FFFFFF"/>
                </a:solidFill>
              </a:rPr>
              <a:t> site “Reclame Aqui”, caso seja amplamente utilizado por outros municípios.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ctrTitle"/>
          </p:nvPr>
        </p:nvSpPr>
        <p:spPr>
          <a:xfrm>
            <a:off x="3189250" y="539500"/>
            <a:ext cx="4839600" cy="376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8"/>
          <p:cNvSpPr txBox="1"/>
          <p:nvPr>
            <p:ph idx="1" type="subTitle"/>
          </p:nvPr>
        </p:nvSpPr>
        <p:spPr>
          <a:xfrm>
            <a:off x="3189250" y="4337125"/>
            <a:ext cx="3975600" cy="3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ctrTitle"/>
          </p:nvPr>
        </p:nvSpPr>
        <p:spPr>
          <a:xfrm>
            <a:off x="3288750" y="0"/>
            <a:ext cx="5255100" cy="450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FFFFFF"/>
                </a:solidFill>
              </a:rPr>
              <a:t>ESTUDO DOS SISTEMAS DE ZELADORIA URBANA PARA A PARTICIPAÇÃO CÍVICA E MOBILIDADE ATIVA NO BRASIL</a:t>
            </a:r>
            <a:endParaRPr sz="3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800">
              <a:solidFill>
                <a:srgbClr val="FFFFFF"/>
              </a:solidFill>
            </a:endParaRPr>
          </a:p>
        </p:txBody>
      </p:sp>
      <p:pic>
        <p:nvPicPr>
          <p:cNvPr id="140" name="Google Shape;140;p24"/>
          <p:cNvPicPr preferRelativeResize="0"/>
          <p:nvPr/>
        </p:nvPicPr>
        <p:blipFill rotWithShape="1">
          <a:blip r:embed="rId3">
            <a:alphaModFix/>
          </a:blip>
          <a:srcRect b="1458" l="0" r="10080" t="0"/>
          <a:stretch/>
        </p:blipFill>
        <p:spPr>
          <a:xfrm>
            <a:off x="371200" y="0"/>
            <a:ext cx="2761650" cy="45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idx="4294967295" type="ctrTitle"/>
          </p:nvPr>
        </p:nvSpPr>
        <p:spPr>
          <a:xfrm flipH="1">
            <a:off x="718675" y="394575"/>
            <a:ext cx="7712100" cy="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rPr>
              <a:t>PANORAMA</a:t>
            </a:r>
            <a:endParaRPr sz="3000">
              <a:solidFill>
                <a:schemeClr val="dk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46" name="Google Shape;146;p25"/>
          <p:cNvSpPr/>
          <p:nvPr/>
        </p:nvSpPr>
        <p:spPr>
          <a:xfrm>
            <a:off x="773507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5"/>
          <p:cNvSpPr/>
          <p:nvPr/>
        </p:nvSpPr>
        <p:spPr>
          <a:xfrm>
            <a:off x="570125" y="1834300"/>
            <a:ext cx="966600" cy="2769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5"/>
          <p:cNvSpPr txBox="1"/>
          <p:nvPr>
            <p:ph idx="4294967295" type="ctrTitle"/>
          </p:nvPr>
        </p:nvSpPr>
        <p:spPr>
          <a:xfrm flipH="1">
            <a:off x="233575" y="1834300"/>
            <a:ext cx="8723400" cy="31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718800" y="1201450"/>
            <a:ext cx="7706400" cy="3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Cidadãos </a:t>
            </a:r>
            <a:r>
              <a:rPr lang="en" sz="1400"/>
              <a:t>excluídos</a:t>
            </a:r>
            <a:r>
              <a:rPr lang="en" sz="1400"/>
              <a:t> do processo decisório do seu próprio município, criando o sentimento de distanciamento da política com a vida cotidiana</a:t>
            </a:r>
            <a:endParaRPr sz="12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Sistemas democráticos modernos caminhando para maior participação popular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Modernização da administração pública através de tecnologias que permitem maior participação dos cidadãos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Potencialidades para uma democracia mais participativa: zeladoria urbana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idx="4294967295" type="ctrTitle"/>
          </p:nvPr>
        </p:nvSpPr>
        <p:spPr>
          <a:xfrm flipH="1">
            <a:off x="718675" y="394575"/>
            <a:ext cx="7712100" cy="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rPr>
              <a:t>PANORAMA</a:t>
            </a:r>
            <a:endParaRPr sz="3000">
              <a:solidFill>
                <a:schemeClr val="dk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55" name="Google Shape;155;p26"/>
          <p:cNvSpPr/>
          <p:nvPr/>
        </p:nvSpPr>
        <p:spPr>
          <a:xfrm>
            <a:off x="773507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6"/>
          <p:cNvSpPr/>
          <p:nvPr/>
        </p:nvSpPr>
        <p:spPr>
          <a:xfrm>
            <a:off x="570125" y="1834300"/>
            <a:ext cx="966600" cy="2769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6"/>
          <p:cNvSpPr txBox="1"/>
          <p:nvPr>
            <p:ph idx="4294967295" type="ctrTitle"/>
          </p:nvPr>
        </p:nvSpPr>
        <p:spPr>
          <a:xfrm flipH="1">
            <a:off x="233575" y="1834300"/>
            <a:ext cx="8723400" cy="31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718800" y="1201450"/>
            <a:ext cx="7706400" cy="3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Software de Zeladoria Urbana Participativa (ZUP)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Início do ZUP com o programa São Paulo em suas mãos da Subprefeitura da Sé em 2012 em parceria com o Instituto TIM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Municípios que implementaram ZUP:</a:t>
            </a:r>
            <a:endParaRPr sz="1400"/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partan"/>
              <a:buChar char="○"/>
            </a:pPr>
            <a:r>
              <a:rPr lang="en" sz="1200"/>
              <a:t>São Bernardo do Campo  (VcSBC)</a:t>
            </a:r>
            <a:endParaRPr sz="1200"/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partan"/>
              <a:buChar char="○"/>
            </a:pPr>
            <a:r>
              <a:rPr lang="en" sz="1200"/>
              <a:t>Boa Vista-RR (VcBV) </a:t>
            </a:r>
            <a:endParaRPr sz="1200"/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partan"/>
              <a:buChar char="○"/>
            </a:pPr>
            <a:r>
              <a:rPr lang="en" sz="1200"/>
              <a:t>Rio de Janeiro (ZUP RIO) </a:t>
            </a:r>
            <a:endParaRPr sz="1200"/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partan"/>
              <a:buChar char="○"/>
            </a:pPr>
            <a:r>
              <a:rPr lang="en" sz="1200"/>
              <a:t>Cascavel-PR (Particity) </a:t>
            </a:r>
            <a:endParaRPr sz="1200"/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partan"/>
              <a:buChar char="○"/>
            </a:pPr>
            <a:r>
              <a:rPr lang="en" sz="1200"/>
              <a:t>Marechal Cândido Rondon-PR (VcMCR) </a:t>
            </a:r>
            <a:endParaRPr sz="12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O único projeto desses projetos ainda está em atividade é no município de Marechal Cândido Rondon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idx="4294967295" type="ctrTitle"/>
          </p:nvPr>
        </p:nvSpPr>
        <p:spPr>
          <a:xfrm flipH="1">
            <a:off x="674975" y="358800"/>
            <a:ext cx="7712100" cy="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rPr>
              <a:t>INTRODUÇÃO</a:t>
            </a:r>
            <a:endParaRPr sz="3000">
              <a:solidFill>
                <a:schemeClr val="dk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64" name="Google Shape;164;p27"/>
          <p:cNvSpPr/>
          <p:nvPr/>
        </p:nvSpPr>
        <p:spPr>
          <a:xfrm>
            <a:off x="773507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7"/>
          <p:cNvSpPr/>
          <p:nvPr/>
        </p:nvSpPr>
        <p:spPr>
          <a:xfrm rot="-3274001">
            <a:off x="4011485" y="2165580"/>
            <a:ext cx="1148761" cy="1147729"/>
          </a:xfrm>
          <a:prstGeom prst="ellipse">
            <a:avLst/>
          </a:prstGeom>
          <a:solidFill>
            <a:srgbClr val="A1C3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27"/>
          <p:cNvGrpSpPr/>
          <p:nvPr/>
        </p:nvGrpSpPr>
        <p:grpSpPr>
          <a:xfrm>
            <a:off x="4252895" y="1831841"/>
            <a:ext cx="2574151" cy="2859667"/>
            <a:chOff x="4184863" y="1520198"/>
            <a:chExt cx="2958454" cy="3298347"/>
          </a:xfrm>
        </p:grpSpPr>
        <p:sp>
          <p:nvSpPr>
            <p:cNvPr id="167" name="Google Shape;167;p27"/>
            <p:cNvSpPr/>
            <p:nvPr/>
          </p:nvSpPr>
          <p:spPr>
            <a:xfrm rot="-3280088">
              <a:off x="4136321" y="2563569"/>
              <a:ext cx="3184127" cy="1211606"/>
            </a:xfrm>
            <a:custGeom>
              <a:rect b="b" l="l" r="r" t="t"/>
              <a:pathLst>
                <a:path extrusionOk="0" h="187" w="492">
                  <a:moveTo>
                    <a:pt x="457" y="0"/>
                  </a:moveTo>
                  <a:cubicBezTo>
                    <a:pt x="416" y="91"/>
                    <a:pt x="325" y="155"/>
                    <a:pt x="218" y="155"/>
                  </a:cubicBezTo>
                  <a:cubicBezTo>
                    <a:pt x="137" y="155"/>
                    <a:pt x="64" y="118"/>
                    <a:pt x="17" y="60"/>
                  </a:cubicBezTo>
                  <a:cubicBezTo>
                    <a:pt x="11" y="70"/>
                    <a:pt x="5" y="80"/>
                    <a:pt x="0" y="90"/>
                  </a:cubicBezTo>
                  <a:cubicBezTo>
                    <a:pt x="54" y="150"/>
                    <a:pt x="132" y="187"/>
                    <a:pt x="218" y="187"/>
                  </a:cubicBezTo>
                  <a:cubicBezTo>
                    <a:pt x="343" y="187"/>
                    <a:pt x="449" y="109"/>
                    <a:pt x="492" y="0"/>
                  </a:cubicBezTo>
                  <a:cubicBezTo>
                    <a:pt x="480" y="0"/>
                    <a:pt x="468" y="1"/>
                    <a:pt x="457" y="0"/>
                  </a:cubicBezTo>
                  <a:close/>
                </a:path>
              </a:pathLst>
            </a:custGeom>
            <a:solidFill>
              <a:srgbClr val="A1C3FA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7"/>
            <p:cNvSpPr/>
            <p:nvPr/>
          </p:nvSpPr>
          <p:spPr>
            <a:xfrm rot="-3280088">
              <a:off x="4100923" y="2460157"/>
              <a:ext cx="2729637" cy="1205146"/>
            </a:xfrm>
            <a:custGeom>
              <a:rect b="b" l="l" r="r" t="t"/>
              <a:pathLst>
                <a:path extrusionOk="0" h="194" w="440">
                  <a:moveTo>
                    <a:pt x="262" y="39"/>
                  </a:moveTo>
                  <a:cubicBezTo>
                    <a:pt x="206" y="71"/>
                    <a:pt x="134" y="53"/>
                    <a:pt x="100" y="0"/>
                  </a:cubicBezTo>
                  <a:cubicBezTo>
                    <a:pt x="57" y="25"/>
                    <a:pt x="24" y="60"/>
                    <a:pt x="0" y="99"/>
                  </a:cubicBezTo>
                  <a:cubicBezTo>
                    <a:pt x="47" y="157"/>
                    <a:pt x="120" y="194"/>
                    <a:pt x="201" y="194"/>
                  </a:cubicBezTo>
                  <a:cubicBezTo>
                    <a:pt x="308" y="194"/>
                    <a:pt x="399" y="130"/>
                    <a:pt x="440" y="39"/>
                  </a:cubicBezTo>
                  <a:cubicBezTo>
                    <a:pt x="393" y="37"/>
                    <a:pt x="346" y="24"/>
                    <a:pt x="303" y="0"/>
                  </a:cubicBezTo>
                  <a:cubicBezTo>
                    <a:pt x="292" y="15"/>
                    <a:pt x="279" y="29"/>
                    <a:pt x="262" y="39"/>
                  </a:cubicBezTo>
                  <a:close/>
                </a:path>
              </a:pathLst>
            </a:custGeom>
            <a:solidFill>
              <a:srgbClr val="307BF3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7"/>
            <p:cNvSpPr txBox="1"/>
            <p:nvPr/>
          </p:nvSpPr>
          <p:spPr>
            <a:xfrm rot="-3779206">
              <a:off x="4733052" y="2863735"/>
              <a:ext cx="1577952" cy="5632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PARTICIPAÇÃO CÍVICA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0" name="Google Shape;170;p27"/>
          <p:cNvGrpSpPr/>
          <p:nvPr/>
        </p:nvGrpSpPr>
        <p:grpSpPr>
          <a:xfrm>
            <a:off x="2316944" y="1974439"/>
            <a:ext cx="2979599" cy="2707016"/>
            <a:chOff x="1959887" y="1684671"/>
            <a:chExt cx="3424433" cy="3122279"/>
          </a:xfrm>
        </p:grpSpPr>
        <p:sp>
          <p:nvSpPr>
            <p:cNvPr id="171" name="Google Shape;171;p27"/>
            <p:cNvSpPr/>
            <p:nvPr/>
          </p:nvSpPr>
          <p:spPr>
            <a:xfrm rot="-3280088">
              <a:off x="2859669" y="1740600"/>
              <a:ext cx="1624870" cy="3045726"/>
            </a:xfrm>
            <a:custGeom>
              <a:rect b="b" l="l" r="r" t="t"/>
              <a:pathLst>
                <a:path extrusionOk="0" h="470" w="251">
                  <a:moveTo>
                    <a:pt x="32" y="286"/>
                  </a:moveTo>
                  <a:cubicBezTo>
                    <a:pt x="32" y="157"/>
                    <a:pt x="127" y="49"/>
                    <a:pt x="251" y="29"/>
                  </a:cubicBezTo>
                  <a:cubicBezTo>
                    <a:pt x="245" y="19"/>
                    <a:pt x="239" y="9"/>
                    <a:pt x="233" y="0"/>
                  </a:cubicBezTo>
                  <a:cubicBezTo>
                    <a:pt x="100" y="28"/>
                    <a:pt x="0" y="145"/>
                    <a:pt x="0" y="286"/>
                  </a:cubicBezTo>
                  <a:cubicBezTo>
                    <a:pt x="0" y="356"/>
                    <a:pt x="25" y="420"/>
                    <a:pt x="65" y="470"/>
                  </a:cubicBezTo>
                  <a:cubicBezTo>
                    <a:pt x="70" y="460"/>
                    <a:pt x="76" y="450"/>
                    <a:pt x="82" y="440"/>
                  </a:cubicBezTo>
                  <a:cubicBezTo>
                    <a:pt x="51" y="397"/>
                    <a:pt x="32" y="344"/>
                    <a:pt x="32" y="286"/>
                  </a:cubicBezTo>
                  <a:close/>
                </a:path>
              </a:pathLst>
            </a:custGeom>
            <a:solidFill>
              <a:srgbClr val="A1C3FA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7"/>
            <p:cNvSpPr/>
            <p:nvPr/>
          </p:nvSpPr>
          <p:spPr>
            <a:xfrm rot="-3280089">
              <a:off x="3037225" y="1789647"/>
              <a:ext cx="1575644" cy="2550423"/>
            </a:xfrm>
            <a:custGeom>
              <a:rect b="b" l="l" r="r" t="t"/>
              <a:pathLst>
                <a:path extrusionOk="0" h="411" w="254">
                  <a:moveTo>
                    <a:pt x="152" y="311"/>
                  </a:moveTo>
                  <a:cubicBezTo>
                    <a:pt x="124" y="254"/>
                    <a:pt x="145" y="185"/>
                    <a:pt x="200" y="153"/>
                  </a:cubicBezTo>
                  <a:cubicBezTo>
                    <a:pt x="217" y="143"/>
                    <a:pt x="236" y="137"/>
                    <a:pt x="254" y="136"/>
                  </a:cubicBezTo>
                  <a:cubicBezTo>
                    <a:pt x="253" y="87"/>
                    <a:pt x="241" y="41"/>
                    <a:pt x="219" y="0"/>
                  </a:cubicBezTo>
                  <a:cubicBezTo>
                    <a:pt x="95" y="20"/>
                    <a:pt x="0" y="128"/>
                    <a:pt x="0" y="257"/>
                  </a:cubicBezTo>
                  <a:cubicBezTo>
                    <a:pt x="0" y="315"/>
                    <a:pt x="19" y="368"/>
                    <a:pt x="50" y="411"/>
                  </a:cubicBezTo>
                  <a:cubicBezTo>
                    <a:pt x="75" y="371"/>
                    <a:pt x="110" y="337"/>
                    <a:pt x="152" y="311"/>
                  </a:cubicBezTo>
                  <a:close/>
                </a:path>
              </a:pathLst>
            </a:custGeom>
            <a:solidFill>
              <a:srgbClr val="0944A1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7"/>
            <p:cNvSpPr txBox="1"/>
            <p:nvPr/>
          </p:nvSpPr>
          <p:spPr>
            <a:xfrm flipH="1" rot="3724878">
              <a:off x="2677747" y="2750455"/>
              <a:ext cx="1834401" cy="5631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MOBILIDADE ATIVA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4" name="Google Shape;174;p27"/>
          <p:cNvGrpSpPr/>
          <p:nvPr/>
        </p:nvGrpSpPr>
        <p:grpSpPr>
          <a:xfrm>
            <a:off x="3098158" y="451984"/>
            <a:ext cx="2865741" cy="2794268"/>
            <a:chOff x="2857731" y="-71332"/>
            <a:chExt cx="3293577" cy="3222916"/>
          </a:xfrm>
        </p:grpSpPr>
        <p:sp>
          <p:nvSpPr>
            <p:cNvPr id="175" name="Google Shape;175;p27"/>
            <p:cNvSpPr/>
            <p:nvPr/>
          </p:nvSpPr>
          <p:spPr>
            <a:xfrm rot="-3280089">
              <a:off x="3410337" y="297186"/>
              <a:ext cx="2188366" cy="2485879"/>
            </a:xfrm>
            <a:custGeom>
              <a:rect b="b" l="l" r="r" t="t"/>
              <a:pathLst>
                <a:path extrusionOk="0" h="384" w="338">
                  <a:moveTo>
                    <a:pt x="45" y="32"/>
                  </a:moveTo>
                  <a:cubicBezTo>
                    <a:pt x="189" y="32"/>
                    <a:pt x="306" y="148"/>
                    <a:pt x="306" y="292"/>
                  </a:cubicBezTo>
                  <a:cubicBezTo>
                    <a:pt x="306" y="325"/>
                    <a:pt x="300" y="355"/>
                    <a:pt x="289" y="384"/>
                  </a:cubicBezTo>
                  <a:cubicBezTo>
                    <a:pt x="301" y="384"/>
                    <a:pt x="312" y="384"/>
                    <a:pt x="324" y="383"/>
                  </a:cubicBezTo>
                  <a:cubicBezTo>
                    <a:pt x="333" y="354"/>
                    <a:pt x="338" y="324"/>
                    <a:pt x="338" y="292"/>
                  </a:cubicBezTo>
                  <a:cubicBezTo>
                    <a:pt x="338" y="131"/>
                    <a:pt x="207" y="0"/>
                    <a:pt x="45" y="0"/>
                  </a:cubicBezTo>
                  <a:cubicBezTo>
                    <a:pt x="30" y="0"/>
                    <a:pt x="15" y="1"/>
                    <a:pt x="0" y="3"/>
                  </a:cubicBezTo>
                  <a:cubicBezTo>
                    <a:pt x="6" y="13"/>
                    <a:pt x="12" y="23"/>
                    <a:pt x="18" y="33"/>
                  </a:cubicBezTo>
                  <a:cubicBezTo>
                    <a:pt x="27" y="32"/>
                    <a:pt x="36" y="32"/>
                    <a:pt x="45" y="32"/>
                  </a:cubicBezTo>
                  <a:close/>
                </a:path>
              </a:pathLst>
            </a:custGeom>
            <a:solidFill>
              <a:srgbClr val="A1C3FA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 rot="-3280088">
              <a:off x="3667674" y="581521"/>
              <a:ext cx="1790169" cy="2186080"/>
            </a:xfrm>
            <a:custGeom>
              <a:rect b="b" l="l" r="r" t="t"/>
              <a:pathLst>
                <a:path extrusionOk="0" h="352" w="288">
                  <a:moveTo>
                    <a:pt x="27" y="0"/>
                  </a:moveTo>
                  <a:cubicBezTo>
                    <a:pt x="18" y="0"/>
                    <a:pt x="9" y="0"/>
                    <a:pt x="0" y="1"/>
                  </a:cubicBezTo>
                  <a:cubicBezTo>
                    <a:pt x="21" y="43"/>
                    <a:pt x="34" y="90"/>
                    <a:pt x="35" y="140"/>
                  </a:cubicBezTo>
                  <a:cubicBezTo>
                    <a:pt x="74" y="142"/>
                    <a:pt x="111" y="163"/>
                    <a:pt x="132" y="200"/>
                  </a:cubicBezTo>
                  <a:cubicBezTo>
                    <a:pt x="153" y="236"/>
                    <a:pt x="153" y="279"/>
                    <a:pt x="136" y="315"/>
                  </a:cubicBezTo>
                  <a:cubicBezTo>
                    <a:pt x="179" y="339"/>
                    <a:pt x="225" y="351"/>
                    <a:pt x="271" y="352"/>
                  </a:cubicBezTo>
                  <a:cubicBezTo>
                    <a:pt x="282" y="323"/>
                    <a:pt x="288" y="293"/>
                    <a:pt x="288" y="260"/>
                  </a:cubicBezTo>
                  <a:cubicBezTo>
                    <a:pt x="288" y="116"/>
                    <a:pt x="171" y="0"/>
                    <a:pt x="27" y="0"/>
                  </a:cubicBezTo>
                  <a:close/>
                </a:path>
              </a:pathLst>
            </a:custGeom>
            <a:solidFill>
              <a:srgbClr val="0D5DDF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7"/>
            <p:cNvSpPr txBox="1"/>
            <p:nvPr/>
          </p:nvSpPr>
          <p:spPr>
            <a:xfrm>
              <a:off x="3782825" y="1153125"/>
              <a:ext cx="1578000" cy="56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ZELADORIA URBANA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idx="1" type="body"/>
          </p:nvPr>
        </p:nvSpPr>
        <p:spPr>
          <a:xfrm>
            <a:off x="718800" y="1044250"/>
            <a:ext cx="7706400" cy="35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MOBILIDADE ATIVA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E</a:t>
            </a:r>
            <a:r>
              <a:rPr lang="en" sz="1300">
                <a:solidFill>
                  <a:srgbClr val="FFFFFF"/>
                </a:solidFill>
              </a:rPr>
              <a:t>sforços mundiais pela mobilidade urbana sustentável (ODS - ONU)</a:t>
            </a:r>
            <a:endParaRPr sz="1300">
              <a:solidFill>
                <a:srgbClr val="FFFFFF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Perspectiva para a superação das redes transportes automotores de uso individual</a:t>
            </a:r>
            <a:endParaRPr sz="1300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Política Nacional de Mobilidade Urbana (PNMU) - lei 12.587/2012</a:t>
            </a:r>
            <a:endParaRPr sz="1300">
              <a:solidFill>
                <a:srgbClr val="FFFFFF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“a prioridade dos modos de transportes não motorizados sobre os motorizados e dos serviços de transporte público coletivo sobre o transporte individual motorizado” (BRASIL, 2012, artigo 6°)</a:t>
            </a:r>
            <a:endParaRPr sz="1300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Instituto de Políticas de Transporte e Desenvolvimento (ITDP)</a:t>
            </a:r>
            <a:endParaRPr sz="1300">
              <a:solidFill>
                <a:srgbClr val="FFFFFF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Índice de Caminhabilidade 2.0 (iCAM 2.0)</a:t>
            </a:r>
            <a:endParaRPr sz="13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 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8"/>
          <p:cNvSpPr txBox="1"/>
          <p:nvPr>
            <p:ph idx="4294967295" type="ctrTitle"/>
          </p:nvPr>
        </p:nvSpPr>
        <p:spPr>
          <a:xfrm flipH="1">
            <a:off x="718675" y="394575"/>
            <a:ext cx="7712100" cy="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rPr>
              <a:t>INTRODUÇÃO</a:t>
            </a:r>
            <a:endParaRPr sz="3000">
              <a:solidFill>
                <a:schemeClr val="dk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773507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idx="1" type="body"/>
          </p:nvPr>
        </p:nvSpPr>
        <p:spPr>
          <a:xfrm>
            <a:off x="718800" y="1044250"/>
            <a:ext cx="7706400" cy="35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PARTICIPAÇÃO CÍVICA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Participação de comunidades de base da sociedade civil a partir do uso de tecnologias digitais para tratar de problemas sociais (JUNIOR e SPITZ, 2016)</a:t>
            </a:r>
            <a:endParaRPr sz="1300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Espectro de participação (CRUZ-RUBIO, 2015)</a:t>
            </a:r>
            <a:endParaRPr sz="1300">
              <a:solidFill>
                <a:srgbClr val="FFFFFF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Informar</a:t>
            </a:r>
            <a:endParaRPr sz="1300">
              <a:solidFill>
                <a:srgbClr val="FFFFFF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Consultar</a:t>
            </a:r>
            <a:endParaRPr sz="1300">
              <a:solidFill>
                <a:srgbClr val="FFFFFF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Implicar/colaborar</a:t>
            </a:r>
            <a:endParaRPr sz="1300">
              <a:solidFill>
                <a:srgbClr val="FFFFFF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Delegar/empoderar</a:t>
            </a:r>
            <a:endParaRPr sz="1300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" sz="1300">
                <a:solidFill>
                  <a:srgbClr val="FFFFFF"/>
                </a:solidFill>
              </a:rPr>
              <a:t>Acessibilidade e usabilidade como questões sensíveis para a implementação dos sistemas digitais de participação</a:t>
            </a:r>
            <a:endParaRPr sz="13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 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9"/>
          <p:cNvSpPr txBox="1"/>
          <p:nvPr>
            <p:ph idx="4294967295" type="ctrTitle"/>
          </p:nvPr>
        </p:nvSpPr>
        <p:spPr>
          <a:xfrm flipH="1">
            <a:off x="718675" y="394575"/>
            <a:ext cx="7712100" cy="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rPr>
              <a:t>INTRODUÇÃO</a:t>
            </a:r>
            <a:endParaRPr sz="3000">
              <a:solidFill>
                <a:schemeClr val="dk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idx="1" type="subTitle"/>
          </p:nvPr>
        </p:nvSpPr>
        <p:spPr>
          <a:xfrm>
            <a:off x="3678675" y="320950"/>
            <a:ext cx="5192400" cy="11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GERAL:</a:t>
            </a:r>
            <a:endParaRPr sz="16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Identificar quais as contribuições do estudo dos sistemas de zeladoria urbana para a participação cívica e mobilidade ativa no Brasil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ESPECÍFICOS</a:t>
            </a:r>
            <a:r>
              <a:rPr lang="en">
                <a:solidFill>
                  <a:srgbClr val="000000"/>
                </a:solidFill>
              </a:rPr>
              <a:t>: </a:t>
            </a:r>
            <a:endParaRPr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Conceituar os princípios de mobilidade ativa e participação cívica</a:t>
            </a:r>
            <a:endParaRPr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Mapear e avaliar os sistemas de zeladoria urbana participativa já existentes</a:t>
            </a:r>
            <a:endParaRPr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Propor mudanças para incentivar a participação ativa da população na zeladoria urbana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6" name="Google Shape;196;p30"/>
          <p:cNvSpPr/>
          <p:nvPr/>
        </p:nvSpPr>
        <p:spPr>
          <a:xfrm>
            <a:off x="2822000" y="0"/>
            <a:ext cx="695700" cy="257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30"/>
          <p:cNvPicPr preferRelativeResize="0"/>
          <p:nvPr/>
        </p:nvPicPr>
        <p:blipFill rotWithShape="1">
          <a:blip r:embed="rId3">
            <a:alphaModFix/>
          </a:blip>
          <a:srcRect b="604" l="21677" r="2896" t="17763"/>
          <a:stretch/>
        </p:blipFill>
        <p:spPr>
          <a:xfrm>
            <a:off x="713225" y="0"/>
            <a:ext cx="2804475" cy="460399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0"/>
          <p:cNvSpPr txBox="1"/>
          <p:nvPr>
            <p:ph type="ctrTitle"/>
          </p:nvPr>
        </p:nvSpPr>
        <p:spPr>
          <a:xfrm>
            <a:off x="105775" y="320950"/>
            <a:ext cx="34695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Staatliches"/>
                <a:ea typeface="Staatliches"/>
                <a:cs typeface="Staatliches"/>
                <a:sym typeface="Staatliches"/>
              </a:rPr>
              <a:t>objetivos</a:t>
            </a:r>
            <a:endParaRPr/>
          </a:p>
        </p:txBody>
      </p:sp>
      <p:sp>
        <p:nvSpPr>
          <p:cNvPr id="199" name="Google Shape;199;p30"/>
          <p:cNvSpPr/>
          <p:nvPr/>
        </p:nvSpPr>
        <p:spPr>
          <a:xfrm>
            <a:off x="0" y="3751925"/>
            <a:ext cx="14406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idx="1" type="subTitle"/>
          </p:nvPr>
        </p:nvSpPr>
        <p:spPr>
          <a:xfrm>
            <a:off x="3678675" y="320950"/>
            <a:ext cx="5192400" cy="11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Pesquisa exploratória-descritiva de abordagem qualitativa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Procedimentos: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sz="1400">
                <a:solidFill>
                  <a:srgbClr val="000000"/>
                </a:solidFill>
              </a:rPr>
              <a:t>revisão bibliográfica e documental;</a:t>
            </a:r>
            <a:endParaRPr sz="1400"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sz="1400">
                <a:solidFill>
                  <a:srgbClr val="000000"/>
                </a:solidFill>
              </a:rPr>
              <a:t>estudo de caso sobre o sistema VcMCR contendo: </a:t>
            </a:r>
            <a:endParaRPr sz="1400">
              <a:solidFill>
                <a:srgbClr val="000000"/>
              </a:solidFill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 sz="1400">
                <a:solidFill>
                  <a:srgbClr val="000000"/>
                </a:solidFill>
              </a:rPr>
              <a:t>pedidos de acesso à informação via e-SIC, </a:t>
            </a:r>
            <a:endParaRPr sz="1400">
              <a:solidFill>
                <a:srgbClr val="000000"/>
              </a:solidFill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 sz="1400">
                <a:solidFill>
                  <a:srgbClr val="000000"/>
                </a:solidFill>
              </a:rPr>
              <a:t>entrevistas semiestruturadas com gestores,</a:t>
            </a:r>
            <a:endParaRPr sz="1400">
              <a:solidFill>
                <a:srgbClr val="000000"/>
              </a:solidFill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 sz="1400">
                <a:solidFill>
                  <a:srgbClr val="000000"/>
                </a:solidFill>
              </a:rPr>
              <a:t>e análise de usabilidade do sistema.</a:t>
            </a:r>
            <a:endParaRPr sz="1300">
              <a:solidFill>
                <a:srgbClr val="000000"/>
              </a:solidFill>
            </a:endParaRPr>
          </a:p>
        </p:txBody>
      </p:sp>
      <p:sp>
        <p:nvSpPr>
          <p:cNvPr id="205" name="Google Shape;205;p31"/>
          <p:cNvSpPr/>
          <p:nvPr/>
        </p:nvSpPr>
        <p:spPr>
          <a:xfrm>
            <a:off x="2822000" y="0"/>
            <a:ext cx="695700" cy="257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31"/>
          <p:cNvPicPr preferRelativeResize="0"/>
          <p:nvPr/>
        </p:nvPicPr>
        <p:blipFill rotWithShape="1">
          <a:blip r:embed="rId3">
            <a:alphaModFix/>
          </a:blip>
          <a:srcRect b="604" l="21677" r="2896" t="17763"/>
          <a:stretch/>
        </p:blipFill>
        <p:spPr>
          <a:xfrm>
            <a:off x="713225" y="0"/>
            <a:ext cx="2804475" cy="460399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1"/>
          <p:cNvSpPr txBox="1"/>
          <p:nvPr>
            <p:ph type="ctrTitle"/>
          </p:nvPr>
        </p:nvSpPr>
        <p:spPr>
          <a:xfrm>
            <a:off x="105775" y="320950"/>
            <a:ext cx="34695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Staatliches"/>
                <a:ea typeface="Staatliches"/>
                <a:cs typeface="Staatliches"/>
                <a:sym typeface="Staatliches"/>
              </a:rPr>
              <a:t>METODOLOGIA</a:t>
            </a:r>
            <a:endParaRPr/>
          </a:p>
        </p:txBody>
      </p:sp>
      <p:sp>
        <p:nvSpPr>
          <p:cNvPr id="208" name="Google Shape;208;p31"/>
          <p:cNvSpPr/>
          <p:nvPr/>
        </p:nvSpPr>
        <p:spPr>
          <a:xfrm>
            <a:off x="0" y="3751925"/>
            <a:ext cx="14406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conomic Impact of Coronavirus by Slidesgo">
  <a:themeElements>
    <a:clrScheme name="Simple Light">
      <a:dk1>
        <a:srgbClr val="FCFCFC"/>
      </a:dk1>
      <a:lt1>
        <a:srgbClr val="112349"/>
      </a:lt1>
      <a:dk2>
        <a:srgbClr val="253B61"/>
      </a:dk2>
      <a:lt2>
        <a:srgbClr val="EF4349"/>
      </a:lt2>
      <a:accent1>
        <a:srgbClr val="F3797E"/>
      </a:accent1>
      <a:accent2>
        <a:srgbClr val="FCFCFC"/>
      </a:accent2>
      <a:accent3>
        <a:srgbClr val="F3797E"/>
      </a:accent3>
      <a:accent4>
        <a:srgbClr val="EF4349"/>
      </a:accent4>
      <a:accent5>
        <a:srgbClr val="253B61"/>
      </a:accent5>
      <a:accent6>
        <a:srgbClr val="112349"/>
      </a:accent6>
      <a:hlink>
        <a:srgbClr val="FCFC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